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57" r:id="rId2"/>
    <p:sldId id="527" r:id="rId3"/>
    <p:sldId id="533" r:id="rId4"/>
    <p:sldId id="528" r:id="rId5"/>
    <p:sldId id="529" r:id="rId6"/>
    <p:sldId id="530" r:id="rId7"/>
    <p:sldId id="534" r:id="rId8"/>
    <p:sldId id="535" r:id="rId9"/>
    <p:sldId id="536" r:id="rId10"/>
    <p:sldId id="537" r:id="rId11"/>
    <p:sldId id="531" r:id="rId12"/>
    <p:sldId id="532" r:id="rId13"/>
  </p:sldIdLst>
  <p:sldSz cx="9144000" cy="5143500" type="screen16x9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">
          <p15:clr>
            <a:srgbClr val="A4A3A4"/>
          </p15:clr>
        </p15:guide>
        <p15:guide id="2" orient="horz" pos="1524">
          <p15:clr>
            <a:srgbClr val="A4A3A4"/>
          </p15:clr>
        </p15:guide>
        <p15:guide id="3" pos="5424">
          <p15:clr>
            <a:srgbClr val="A4A3A4"/>
          </p15:clr>
        </p15:guide>
        <p15:guide id="4" pos="2880">
          <p15:clr>
            <a:srgbClr val="A4A3A4"/>
          </p15:clr>
        </p15:guide>
        <p15:guide id="5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0" userDrawn="1">
          <p15:clr>
            <a:srgbClr val="A4A3A4"/>
          </p15:clr>
        </p15:guide>
        <p15:guide id="2" pos="22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3A7"/>
    <a:srgbClr val="475665"/>
    <a:srgbClr val="048BE6"/>
    <a:srgbClr val="136DEE"/>
    <a:srgbClr val="B5C4D3"/>
    <a:srgbClr val="79B91A"/>
    <a:srgbClr val="10AE99"/>
    <a:srgbClr val="343E48"/>
    <a:srgbClr val="29353C"/>
    <a:srgbClr val="2F3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9" autoAdjust="0"/>
    <p:restoredTop sz="97031" autoAdjust="0"/>
  </p:normalViewPr>
  <p:slideViewPr>
    <p:cSldViewPr>
      <p:cViewPr varScale="1">
        <p:scale>
          <a:sx n="107" d="100"/>
          <a:sy n="107" d="100"/>
        </p:scale>
        <p:origin x="288" y="82"/>
      </p:cViewPr>
      <p:guideLst>
        <p:guide orient="horz" pos="324"/>
        <p:guide orient="horz" pos="1524"/>
        <p:guide pos="5424"/>
        <p:guide pos="288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96"/>
      </p:cViewPr>
      <p:guideLst>
        <p:guide orient="horz" pos="2950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2" cy="468154"/>
          </a:xfrm>
          <a:prstGeom prst="rect">
            <a:avLst/>
          </a:prstGeom>
        </p:spPr>
        <p:txBody>
          <a:bodyPr vert="horz" lIns="93516" tIns="46758" rIns="93516" bIns="46758" rtlCol="0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2" cy="468154"/>
          </a:xfrm>
          <a:prstGeom prst="rect">
            <a:avLst/>
          </a:prstGeom>
        </p:spPr>
        <p:txBody>
          <a:bodyPr vert="horz" lIns="93516" tIns="46758" rIns="93516" bIns="46758" rtlCol="0"/>
          <a:lstStyle>
            <a:lvl1pPr algn="r">
              <a:defRPr sz="1200"/>
            </a:lvl1pPr>
          </a:lstStyle>
          <a:p>
            <a:fld id="{A093954A-C201-EB40-9459-342C786798D2}" type="datetimeFigureOut">
              <a:rPr lang="en-US" smtClean="0">
                <a:latin typeface="Calibri"/>
              </a:rPr>
              <a:t>3/13/2018</a:t>
            </a:fld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2" cy="468154"/>
          </a:xfrm>
          <a:prstGeom prst="rect">
            <a:avLst/>
          </a:prstGeom>
        </p:spPr>
        <p:txBody>
          <a:bodyPr vert="horz" lIns="93516" tIns="46758" rIns="93516" bIns="46758" rtlCol="0" anchor="b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</p:spPr>
        <p:txBody>
          <a:bodyPr vert="horz" lIns="93516" tIns="46758" rIns="93516" bIns="46758" rtlCol="0" anchor="b"/>
          <a:lstStyle>
            <a:lvl1pPr algn="r">
              <a:defRPr sz="1200"/>
            </a:lvl1pPr>
          </a:lstStyle>
          <a:p>
            <a:fld id="{3F52853C-6216-544B-82BE-E4DDDB9FF424}" type="slidenum">
              <a:rPr lang="en-US" smtClean="0">
                <a:latin typeface="Calibri"/>
              </a:r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9662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2" cy="468154"/>
          </a:xfrm>
          <a:prstGeom prst="rect">
            <a:avLst/>
          </a:prstGeom>
        </p:spPr>
        <p:txBody>
          <a:bodyPr vert="horz" lIns="93516" tIns="46758" rIns="93516" bIns="46758" rtlCol="0"/>
          <a:lstStyle>
            <a:lvl1pPr algn="l">
              <a:defRPr sz="1200">
                <a:latin typeface="Calibri"/>
              </a:defRPr>
            </a:lvl1pPr>
          </a:lstStyle>
          <a:p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2" cy="468154"/>
          </a:xfrm>
          <a:prstGeom prst="rect">
            <a:avLst/>
          </a:prstGeom>
        </p:spPr>
        <p:txBody>
          <a:bodyPr vert="horz" lIns="93516" tIns="46758" rIns="93516" bIns="46758" rtlCol="0"/>
          <a:lstStyle>
            <a:lvl1pPr algn="r">
              <a:defRPr sz="1200">
                <a:latin typeface="Calibri"/>
              </a:defRPr>
            </a:lvl1pPr>
          </a:lstStyle>
          <a:p>
            <a:fld id="{7D7D0FC4-79A4-4CD6-9D21-6D2AFDDF42EC}" type="datetimeFigureOut">
              <a:rPr lang="en-JM" smtClean="0"/>
              <a:pPr/>
              <a:t>13/03/2018</a:t>
            </a:fld>
            <a:endParaRPr lang="en-J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16" tIns="46758" rIns="93516" bIns="46758" rtlCol="0" anchor="ctr"/>
          <a:lstStyle/>
          <a:p>
            <a:endParaRPr lang="en-J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516" tIns="46758" rIns="93516" bIns="4675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2" cy="468154"/>
          </a:xfrm>
          <a:prstGeom prst="rect">
            <a:avLst/>
          </a:prstGeom>
        </p:spPr>
        <p:txBody>
          <a:bodyPr vert="horz" lIns="93516" tIns="46758" rIns="93516" bIns="46758" rtlCol="0" anchor="b"/>
          <a:lstStyle>
            <a:lvl1pPr algn="l">
              <a:defRPr sz="1200">
                <a:latin typeface="Calibri"/>
              </a:defRPr>
            </a:lvl1pPr>
          </a:lstStyle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</p:spPr>
        <p:txBody>
          <a:bodyPr vert="horz" lIns="93516" tIns="46758" rIns="93516" bIns="46758" rtlCol="0" anchor="b"/>
          <a:lstStyle>
            <a:lvl1pPr algn="r">
              <a:defRPr sz="1200">
                <a:latin typeface="Calibri"/>
              </a:defRPr>
            </a:lvl1pPr>
          </a:lstStyle>
          <a:p>
            <a:fld id="{FEA829E4-7B8F-48ED-BCF8-1C0A3C644052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8703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3952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40783"/>
            <a:ext cx="6400800" cy="664369"/>
          </a:xfrm>
        </p:spPr>
        <p:txBody>
          <a:bodyPr/>
          <a:lstStyle>
            <a:lvl1pPr marL="0" indent="0" algn="ctr">
              <a:buNone/>
              <a:defRPr>
                <a:solidFill>
                  <a:srgbClr val="17375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-19050"/>
            <a:ext cx="9144000" cy="5162550"/>
          </a:xfrm>
        </p:spPr>
        <p:txBody>
          <a:bodyPr/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325335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622443" y="3638550"/>
            <a:ext cx="1843230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559602" y="3643312"/>
            <a:ext cx="1613026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609600" y="3262312"/>
            <a:ext cx="18303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559602" y="3262312"/>
            <a:ext cx="160178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419600" y="3643312"/>
            <a:ext cx="1675229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419600" y="3262312"/>
            <a:ext cx="16635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249036" y="3643312"/>
            <a:ext cx="1751964" cy="6810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249036" y="3262312"/>
            <a:ext cx="1739757" cy="3000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80"/>
          </p:nvPr>
        </p:nvSpPr>
        <p:spPr>
          <a:xfrm>
            <a:off x="609600" y="1657350"/>
            <a:ext cx="1691999" cy="1447800"/>
          </a:xfrm>
        </p:spPr>
        <p:txBody>
          <a:bodyPr>
            <a:normAutofit/>
          </a:bodyPr>
          <a:lstStyle>
            <a:lvl1pPr>
              <a:defRPr sz="105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4"/>
          <p:cNvSpPr>
            <a:spLocks noGrp="1"/>
          </p:cNvSpPr>
          <p:nvPr>
            <p:ph type="pic" sz="quarter" idx="81"/>
          </p:nvPr>
        </p:nvSpPr>
        <p:spPr>
          <a:xfrm>
            <a:off x="2514600" y="1657350"/>
            <a:ext cx="1691999" cy="1447800"/>
          </a:xfrm>
        </p:spPr>
        <p:txBody>
          <a:bodyPr>
            <a:normAutofit/>
          </a:bodyPr>
          <a:lstStyle>
            <a:lvl1pPr>
              <a:defRPr sz="105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82"/>
          </p:nvPr>
        </p:nvSpPr>
        <p:spPr>
          <a:xfrm>
            <a:off x="4404001" y="1657350"/>
            <a:ext cx="1691999" cy="1447800"/>
          </a:xfrm>
        </p:spPr>
        <p:txBody>
          <a:bodyPr>
            <a:normAutofit/>
          </a:bodyPr>
          <a:lstStyle>
            <a:lvl1pPr>
              <a:defRPr sz="105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4"/>
          <p:cNvSpPr>
            <a:spLocks noGrp="1"/>
          </p:cNvSpPr>
          <p:nvPr>
            <p:ph type="pic" sz="quarter" idx="83"/>
          </p:nvPr>
        </p:nvSpPr>
        <p:spPr>
          <a:xfrm>
            <a:off x="6232801" y="1657350"/>
            <a:ext cx="1691999" cy="1447800"/>
          </a:xfrm>
        </p:spPr>
        <p:txBody>
          <a:bodyPr>
            <a:normAutofit/>
          </a:bodyPr>
          <a:lstStyle>
            <a:lvl1pPr>
              <a:defRPr sz="105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35416442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581150"/>
            <a:ext cx="8229600" cy="2819400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900">
                <a:solidFill>
                  <a:srgbClr val="A6A6A6"/>
                </a:solidFill>
                <a:latin typeface="Calibri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10703526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959484" y="17785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959802" y="23119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960120" y="28453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960120" y="3400988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960120" y="39121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 noChangeAspect="1"/>
          </p:cNvSpPr>
          <p:nvPr>
            <p:ph sz="quarter" idx="55" hasCustomPrompt="1"/>
          </p:nvPr>
        </p:nvSpPr>
        <p:spPr>
          <a:xfrm>
            <a:off x="533400" y="17487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05082" y="17785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05400" y="23119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05400" y="28453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05400" y="3400988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05400" y="3912163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="0">
                <a:solidFill>
                  <a:srgbClr val="A6A6A6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Content Placeholder 6"/>
          <p:cNvSpPr>
            <a:spLocks noGrp="1" noChangeAspect="1"/>
          </p:cNvSpPr>
          <p:nvPr>
            <p:ph sz="quarter" idx="65" hasCustomPrompt="1"/>
          </p:nvPr>
        </p:nvSpPr>
        <p:spPr>
          <a:xfrm>
            <a:off x="533400" y="229743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8" name="Content Placeholder 6"/>
          <p:cNvSpPr>
            <a:spLocks noGrp="1" noChangeAspect="1"/>
          </p:cNvSpPr>
          <p:nvPr>
            <p:ph sz="quarter" idx="66" hasCustomPrompt="1"/>
          </p:nvPr>
        </p:nvSpPr>
        <p:spPr>
          <a:xfrm>
            <a:off x="533400" y="28917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9" name="Content Placeholder 6"/>
          <p:cNvSpPr>
            <a:spLocks noGrp="1" noChangeAspect="1"/>
          </p:cNvSpPr>
          <p:nvPr>
            <p:ph sz="quarter" idx="67" hasCustomPrompt="1"/>
          </p:nvPr>
        </p:nvSpPr>
        <p:spPr>
          <a:xfrm>
            <a:off x="533400" y="34251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0" name="Content Placeholder 6"/>
          <p:cNvSpPr>
            <a:spLocks noGrp="1" noChangeAspect="1"/>
          </p:cNvSpPr>
          <p:nvPr>
            <p:ph sz="quarter" idx="68" hasCustomPrompt="1"/>
          </p:nvPr>
        </p:nvSpPr>
        <p:spPr>
          <a:xfrm>
            <a:off x="533400" y="39585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B5C4D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1" name="Content Placeholder 6"/>
          <p:cNvSpPr>
            <a:spLocks noGrp="1" noChangeAspect="1"/>
          </p:cNvSpPr>
          <p:nvPr>
            <p:ph sz="quarter" idx="69" hasCustomPrompt="1"/>
          </p:nvPr>
        </p:nvSpPr>
        <p:spPr>
          <a:xfrm>
            <a:off x="4693920" y="17487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048BE6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4693920" y="229743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048BE6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3" name="Content Placeholder 6"/>
          <p:cNvSpPr>
            <a:spLocks noGrp="1" noChangeAspect="1"/>
          </p:cNvSpPr>
          <p:nvPr>
            <p:ph sz="quarter" idx="71" hasCustomPrompt="1"/>
          </p:nvPr>
        </p:nvSpPr>
        <p:spPr>
          <a:xfrm>
            <a:off x="4693920" y="28917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048BE6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4" name="Content Placeholder 6"/>
          <p:cNvSpPr>
            <a:spLocks noGrp="1" noChangeAspect="1"/>
          </p:cNvSpPr>
          <p:nvPr>
            <p:ph sz="quarter" idx="72" hasCustomPrompt="1"/>
          </p:nvPr>
        </p:nvSpPr>
        <p:spPr>
          <a:xfrm>
            <a:off x="4693920" y="34251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048BE6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3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4693920" y="3958590"/>
            <a:ext cx="411480" cy="432000"/>
          </a:xfrm>
          <a:prstGeom prst="roundRect">
            <a:avLst>
              <a:gd name="adj" fmla="val 50000"/>
            </a:avLst>
          </a:prstGeom>
          <a:solidFill>
            <a:srgbClr val="048BE6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lvl="0"/>
            <a:r>
              <a:rPr lang="en-JM" dirty="0"/>
              <a:t>1</a:t>
            </a:r>
          </a:p>
        </p:txBody>
      </p:sp>
      <p:sp>
        <p:nvSpPr>
          <p:cNvPr id="24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89010583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57684817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297180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>
                <a:latin typeface="Calibri"/>
                <a:cs typeface="Calibri"/>
              </a:defRPr>
            </a:lvl2pPr>
            <a:lvl3pPr>
              <a:defRPr sz="1100">
                <a:latin typeface="Calibri"/>
                <a:cs typeface="Calibri"/>
              </a:defRPr>
            </a:lvl3pPr>
            <a:lvl4pPr>
              <a:defRPr sz="1050">
                <a:latin typeface="Calibri"/>
                <a:cs typeface="Calibri"/>
              </a:defRPr>
            </a:lvl4pPr>
            <a:lvl5pPr>
              <a:defRPr sz="105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88825639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6116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048BE6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18097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26784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048BE6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28765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37452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048BE6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39433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70807"/>
            <a:ext cx="1600200" cy="80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69850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2400"/>
            <a:ext cx="9144000" cy="226695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3657600" cy="1371600"/>
          </a:xfrm>
        </p:spPr>
        <p:txBody>
          <a:bodyPr/>
          <a:lstStyle>
            <a:lvl1pPr algn="l">
              <a:defRPr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2419350"/>
            <a:ext cx="9144000" cy="27432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62"/>
          </p:nvPr>
        </p:nvSpPr>
        <p:spPr>
          <a:xfrm>
            <a:off x="34691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63"/>
          </p:nvPr>
        </p:nvSpPr>
        <p:spPr>
          <a:xfrm>
            <a:off x="6212320" y="1123950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44115079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216" y="-18290"/>
            <a:ext cx="9144000" cy="365684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93885732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533400" y="1657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760662" y="1657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533400" y="31051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760662" y="31051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endParaRPr lang="en-JM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0513190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40" y="1634633"/>
            <a:ext cx="4817160" cy="299451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42400" y="1854000"/>
            <a:ext cx="3528000" cy="2232000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2138805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1504950"/>
            <a:ext cx="3429000" cy="30829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solidFill>
                  <a:srgbClr val="17375E"/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2046286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203834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3633926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362598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114800" y="1673223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81800" y="1673223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114800" y="3257550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781800" y="3257550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88178661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8906" y="0"/>
            <a:ext cx="9152906" cy="310515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rgbClr val="F34F57"/>
              </a:solidFill>
              <a:latin typeface="Calibri"/>
            </a:endParaRPr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4086001" y="1047750"/>
            <a:ext cx="971999" cy="971998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22405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28370941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rgbClr val="F34F57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rgbClr val="F34F57"/>
              </a:solidFill>
              <a:latin typeface="Calibri"/>
            </a:endParaRPr>
          </a:p>
        </p:txBody>
      </p:sp>
      <p:sp>
        <p:nvSpPr>
          <p:cNvPr id="15" name="Picture Placeholder 17"/>
          <p:cNvSpPr>
            <a:spLocks noGrp="1" noChangeAspect="1"/>
          </p:cNvSpPr>
          <p:nvPr>
            <p:ph type="pic" sz="quarter" idx="23"/>
          </p:nvPr>
        </p:nvSpPr>
        <p:spPr>
          <a:xfrm>
            <a:off x="1676400" y="1294952"/>
            <a:ext cx="971999" cy="971998"/>
          </a:xfrm>
          <a:prstGeom prst="ellipse">
            <a:avLst/>
          </a:prstGeom>
          <a:ln w="9525" cmpd="sng"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5" name="Picture Placeholder 17"/>
          <p:cNvSpPr>
            <a:spLocks noGrp="1" noChangeAspect="1"/>
          </p:cNvSpPr>
          <p:nvPr>
            <p:ph type="pic" sz="quarter" idx="24"/>
          </p:nvPr>
        </p:nvSpPr>
        <p:spPr>
          <a:xfrm>
            <a:off x="6343201" y="1294952"/>
            <a:ext cx="971999" cy="971998"/>
          </a:xfrm>
          <a:prstGeom prst="ellipse">
            <a:avLst/>
          </a:prstGeom>
          <a:ln w="28575" cmpd="sng">
            <a:solidFill>
              <a:srgbClr val="FFFFFF"/>
            </a:solidFill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327145541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cBook-Pro-mock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10833"/>
            <a:ext cx="4817160" cy="299451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45600" y="1918800"/>
            <a:ext cx="3528000" cy="2232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77273490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6255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28874107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98"/>
          <p:cNvSpPr/>
          <p:nvPr userDrawn="1"/>
        </p:nvSpPr>
        <p:spPr bwMode="auto">
          <a:xfrm rot="10800000" flipV="1">
            <a:off x="639170" y="4408565"/>
            <a:ext cx="2286001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8" name="Ellipse 98"/>
          <p:cNvSpPr/>
          <p:nvPr userDrawn="1"/>
        </p:nvSpPr>
        <p:spPr bwMode="auto">
          <a:xfrm rot="10800000" flipV="1">
            <a:off x="3077570" y="4398338"/>
            <a:ext cx="2362199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9" name="Ellipse 98"/>
          <p:cNvSpPr/>
          <p:nvPr userDrawn="1"/>
        </p:nvSpPr>
        <p:spPr bwMode="auto">
          <a:xfrm rot="10800000" flipV="1">
            <a:off x="5668371" y="4398338"/>
            <a:ext cx="2286000" cy="220587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 flipH="1">
            <a:off x="919229" y="2518468"/>
            <a:ext cx="1695744" cy="2314996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16200000" flipH="1">
            <a:off x="3433828" y="2513489"/>
            <a:ext cx="1695744" cy="2314996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6200000" flipH="1">
            <a:off x="5931644" y="2513490"/>
            <a:ext cx="1695744" cy="2314994"/>
          </a:xfrm>
          <a:prstGeom prst="rect">
            <a:avLst/>
          </a:prstGeom>
          <a:solidFill>
            <a:srgbClr val="343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latin typeface="Calibri"/>
              <a:cs typeface="Calibri"/>
            </a:endParaRP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715372" y="3317234"/>
            <a:ext cx="2110248" cy="10739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3229972" y="3317234"/>
            <a:ext cx="2110248" cy="10739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727787" y="3317234"/>
            <a:ext cx="2110248" cy="107395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1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7"/>
          <p:cNvSpPr>
            <a:spLocks noGrp="1"/>
          </p:cNvSpPr>
          <p:nvPr>
            <p:ph type="body" sz="quarter" idx="19"/>
          </p:nvPr>
        </p:nvSpPr>
        <p:spPr>
          <a:xfrm>
            <a:off x="685802" y="2998789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7"/>
          <p:cNvSpPr>
            <a:spLocks noGrp="1"/>
          </p:cNvSpPr>
          <p:nvPr>
            <p:ph type="body" sz="quarter" idx="20"/>
          </p:nvPr>
        </p:nvSpPr>
        <p:spPr>
          <a:xfrm>
            <a:off x="3215187" y="2981317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21"/>
          </p:nvPr>
        </p:nvSpPr>
        <p:spPr>
          <a:xfrm>
            <a:off x="5727790" y="2981317"/>
            <a:ext cx="2138867" cy="25876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>
                <a:solidFill>
                  <a:srgbClr val="FFFFFF"/>
                </a:solidFill>
                <a:latin typeface="Calibri"/>
                <a:ea typeface="Calibri"/>
                <a:cs typeface="Calibri"/>
              </a:defRPr>
            </a:lvl1pPr>
            <a:lvl2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2pPr>
            <a:lvl3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3pPr>
            <a:lvl4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4pPr>
            <a:lvl5pPr>
              <a:defRPr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609600" y="1509930"/>
            <a:ext cx="2315571" cy="1318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25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3124200" y="1504950"/>
            <a:ext cx="2315571" cy="1318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26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5621398" y="1504950"/>
            <a:ext cx="2315571" cy="1318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30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43527149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514350"/>
            <a:ext cx="3810000" cy="857250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041523"/>
            <a:ext cx="3505200" cy="990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638800" y="3108325"/>
            <a:ext cx="2438400" cy="3079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638800" y="3562350"/>
            <a:ext cx="2438400" cy="46511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733552"/>
            <a:ext cx="3505200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07023606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1733550"/>
            <a:ext cx="4724400" cy="2895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475291" y="2274270"/>
            <a:ext cx="2994025" cy="12198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965829" y="1916115"/>
            <a:ext cx="1730375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rgbClr val="048BE6"/>
                </a:solidFill>
                <a:latin typeface="Lato Regular"/>
                <a:cs typeface="Lato Regular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10AE99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8135695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0" y="1504950"/>
            <a:ext cx="9144000" cy="2133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43209142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01-iPad-Air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66750"/>
            <a:ext cx="2655651" cy="3733800"/>
          </a:xfrm>
          <a:prstGeom prst="rect">
            <a:avLst/>
          </a:prstGeom>
        </p:spPr>
      </p:pic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508973" y="1200149"/>
            <a:ext cx="2190904" cy="28080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143295794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c-Cinema-Monitor-Style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71074"/>
            <a:ext cx="4267200" cy="3318663"/>
          </a:xfrm>
          <a:prstGeom prst="rect">
            <a:avLst/>
          </a:prstGeom>
        </p:spPr>
      </p:pic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2716924" y="1764000"/>
            <a:ext cx="3531476" cy="220717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4733387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4146600" y="1885950"/>
            <a:ext cx="1797000" cy="25146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539800" y="1885950"/>
            <a:ext cx="1797000" cy="25146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45458402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72" y="381000"/>
            <a:ext cx="2169657" cy="4324350"/>
          </a:xfrm>
          <a:prstGeom prst="rect">
            <a:avLst/>
          </a:prstGeom>
        </p:spPr>
      </p:pic>
      <p:sp>
        <p:nvSpPr>
          <p:cNvPr id="16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3733800" y="1047750"/>
            <a:ext cx="1655999" cy="2895600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>
          <a:xfrm>
            <a:off x="8305800" y="46831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24071941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1672643" cy="3333750"/>
          </a:xfrm>
          <a:prstGeom prst="rect">
            <a:avLst/>
          </a:prstGeom>
        </p:spPr>
      </p:pic>
      <p:sp>
        <p:nvSpPr>
          <p:cNvPr id="16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4666949" y="2057400"/>
            <a:ext cx="1276651" cy="2232291"/>
          </a:xfrm>
        </p:spPr>
        <p:txBody>
          <a:bodyPr/>
          <a:lstStyle/>
          <a:p>
            <a:endParaRPr lang="en-JM" dirty="0"/>
          </a:p>
        </p:txBody>
      </p:sp>
      <p:pic>
        <p:nvPicPr>
          <p:cNvPr id="4" name="Picture 3" descr="iPhone-5S-3-colors-Mock-u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24000"/>
            <a:ext cx="1672643" cy="3333750"/>
          </a:xfrm>
          <a:prstGeom prst="rect">
            <a:avLst/>
          </a:prstGeom>
        </p:spPr>
      </p:pic>
      <p:sp>
        <p:nvSpPr>
          <p:cNvPr id="5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3066749" y="2057400"/>
            <a:ext cx="1276651" cy="2232291"/>
          </a:xfrm>
        </p:spPr>
        <p:txBody>
          <a:bodyPr/>
          <a:lstStyle/>
          <a:p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43334680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867400" y="19621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9"/>
          </p:nvPr>
        </p:nvSpPr>
        <p:spPr>
          <a:xfrm>
            <a:off x="5867400" y="21907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867400" y="28765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2"/>
          </p:nvPr>
        </p:nvSpPr>
        <p:spPr>
          <a:xfrm>
            <a:off x="5867400" y="31051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5867400" y="3790950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4"/>
          </p:nvPr>
        </p:nvSpPr>
        <p:spPr>
          <a:xfrm>
            <a:off x="5867400" y="4019551"/>
            <a:ext cx="2643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pic>
        <p:nvPicPr>
          <p:cNvPr id="16" name="Picture 15" descr="FireFox-Flat-Brows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3550"/>
            <a:ext cx="4622459" cy="3486150"/>
          </a:xfrm>
          <a:prstGeom prst="rect">
            <a:avLst/>
          </a:prstGeom>
        </p:spPr>
      </p:pic>
      <p:sp>
        <p:nvSpPr>
          <p:cNvPr id="1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98400" y="2304000"/>
            <a:ext cx="4419600" cy="2895600"/>
          </a:xfrm>
        </p:spPr>
        <p:txBody>
          <a:bodyPr/>
          <a:lstStyle/>
          <a:p>
            <a:endParaRPr lang="en-JM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59885589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25146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44958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64770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533400" y="15811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575401" y="2006527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2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2556601" y="2006528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4537801" y="2046152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6519001" y="2038532"/>
            <a:ext cx="1439998" cy="143999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rgbClr val="17252F"/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3622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3434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3246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381000" y="3790950"/>
            <a:ext cx="18288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83968275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827173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6394"/>
            <a:ext cx="4038600" cy="292655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>
                <a:latin typeface="Calibri"/>
                <a:cs typeface="Calibri"/>
              </a:defRPr>
            </a:lvl2pPr>
            <a:lvl3pPr>
              <a:defRPr sz="1100">
                <a:latin typeface="Calibri"/>
                <a:cs typeface="Calibri"/>
              </a:defRPr>
            </a:lvl3pPr>
            <a:lvl4pPr>
              <a:defRPr sz="1050">
                <a:latin typeface="Calibri"/>
                <a:cs typeface="Calibri"/>
              </a:defRPr>
            </a:lvl4pPr>
            <a:lvl5pPr>
              <a:defRPr sz="105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6394"/>
            <a:ext cx="4038600" cy="292655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>
                <a:latin typeface="Calibri"/>
                <a:cs typeface="Calibri"/>
              </a:defRPr>
            </a:lvl2pPr>
            <a:lvl3pPr>
              <a:defRPr sz="1100">
                <a:latin typeface="Calibri"/>
                <a:cs typeface="Calibri"/>
              </a:defRPr>
            </a:lvl3pPr>
            <a:lvl4pPr>
              <a:defRPr sz="1050">
                <a:latin typeface="Calibri"/>
                <a:cs typeface="Calibri"/>
              </a:defRPr>
            </a:lvl4pPr>
            <a:lvl5pPr>
              <a:defRPr sz="105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43128831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0663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0484"/>
            <a:ext cx="4040188" cy="24300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>
                <a:latin typeface="Calibri"/>
                <a:cs typeface="Calibri"/>
              </a:defRPr>
            </a:lvl2pPr>
            <a:lvl3pPr>
              <a:defRPr sz="105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490663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970484"/>
            <a:ext cx="4041775" cy="24300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>
                <a:latin typeface="Calibri"/>
                <a:cs typeface="Calibri"/>
              </a:defRPr>
            </a:lvl2pPr>
            <a:lvl3pPr>
              <a:defRPr sz="1050">
                <a:latin typeface="Calibri"/>
                <a:cs typeface="Calibri"/>
              </a:defRPr>
            </a:lvl3pPr>
            <a:lvl4pPr>
              <a:defRPr sz="1000">
                <a:latin typeface="Calibri"/>
                <a:cs typeface="Calibri"/>
              </a:defRPr>
            </a:lvl4pPr>
            <a:lvl5pPr>
              <a:defRPr sz="10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6456185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166529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8647272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8"/>
          <p:cNvSpPr txBox="1">
            <a:spLocks/>
          </p:cNvSpPr>
          <p:nvPr userDrawn="1"/>
        </p:nvSpPr>
        <p:spPr>
          <a:xfrm>
            <a:off x="8305800" y="468313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D9E213-597C-AF4D-9FA4-E6EB34EC18B6}" type="slidenum">
              <a:rPr lang="en-US" sz="800" smtClean="0">
                <a:solidFill>
                  <a:srgbClr val="FFFFFF"/>
                </a:solidFill>
                <a:latin typeface="Lato Light"/>
                <a:cs typeface="Lato Light"/>
              </a:rPr>
              <a:pPr algn="ctr"/>
              <a:t>‹#›</a:t>
            </a:fld>
            <a:endParaRPr lang="en-US" sz="900" dirty="0">
              <a:solidFill>
                <a:srgbClr val="FFFFFF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6189881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572000" y="1711278"/>
            <a:ext cx="2919699" cy="304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762000" y="3867150"/>
            <a:ext cx="233654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71418" y="2152650"/>
            <a:ext cx="4081981" cy="8763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900">
                <a:solidFill>
                  <a:srgbClr val="A6A6A6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966852" y="1786002"/>
            <a:ext cx="1911096" cy="1911096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75114847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2622000" y="18097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0" name="Picture Placeholder 28"/>
          <p:cNvSpPr>
            <a:spLocks noGrp="1" noChangeAspect="1"/>
          </p:cNvSpPr>
          <p:nvPr>
            <p:ph type="pic" sz="quarter" idx="51"/>
          </p:nvPr>
        </p:nvSpPr>
        <p:spPr>
          <a:xfrm>
            <a:off x="3894900" y="18097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 noChangeAspect="1"/>
          </p:cNvSpPr>
          <p:nvPr>
            <p:ph type="pic" sz="quarter" idx="52"/>
          </p:nvPr>
        </p:nvSpPr>
        <p:spPr>
          <a:xfrm>
            <a:off x="5167800" y="18097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6" name="Picture Placeholder 28"/>
          <p:cNvSpPr>
            <a:spLocks noGrp="1" noChangeAspect="1"/>
          </p:cNvSpPr>
          <p:nvPr>
            <p:ph type="pic" sz="quarter" idx="53"/>
          </p:nvPr>
        </p:nvSpPr>
        <p:spPr>
          <a:xfrm>
            <a:off x="3262800" y="28765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28"/>
          <p:cNvSpPr>
            <a:spLocks noGrp="1" noChangeAspect="1"/>
          </p:cNvSpPr>
          <p:nvPr>
            <p:ph type="pic" sz="quarter" idx="54"/>
          </p:nvPr>
        </p:nvSpPr>
        <p:spPr>
          <a:xfrm>
            <a:off x="4558200" y="28765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9" name="Picture Placeholder 28"/>
          <p:cNvSpPr>
            <a:spLocks noGrp="1" noChangeAspect="1"/>
          </p:cNvSpPr>
          <p:nvPr>
            <p:ph type="pic" sz="quarter" idx="55"/>
          </p:nvPr>
        </p:nvSpPr>
        <p:spPr>
          <a:xfrm>
            <a:off x="6432000" y="18097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20" name="Picture Placeholder 28"/>
          <p:cNvSpPr>
            <a:spLocks noGrp="1" noChangeAspect="1"/>
          </p:cNvSpPr>
          <p:nvPr>
            <p:ph type="pic" sz="quarter" idx="56"/>
          </p:nvPr>
        </p:nvSpPr>
        <p:spPr>
          <a:xfrm>
            <a:off x="5777400" y="2876550"/>
            <a:ext cx="1188000" cy="1188000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20294571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304799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22527113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13360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04880936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1596390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8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1596390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1595438"/>
            <a:ext cx="2276856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1595438"/>
            <a:ext cx="2286000" cy="242316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42974699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682752" y="1733550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5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2514600" y="1733550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6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4267200" y="1773174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7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6169152" y="1765554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24384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42672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60960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609600" y="36385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4384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2672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0960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609600" y="38671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>
                <a:solidFill>
                  <a:srgbClr val="A6A6A6"/>
                </a:solidFill>
                <a:latin typeface="Calibri"/>
                <a:cs typeface="Calibri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343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57200" y="495300"/>
            <a:ext cx="5029200" cy="32385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700" b="0" kern="0" spc="300">
                <a:solidFill>
                  <a:srgbClr val="048BE6"/>
                </a:solidFill>
                <a:latin typeface="Lato Regular"/>
                <a:ea typeface="Calibri"/>
                <a:cs typeface="Lato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92869566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4950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68200" y="1123950"/>
            <a:ext cx="395998" cy="0"/>
          </a:xfrm>
          <a:prstGeom prst="line">
            <a:avLst/>
          </a:prstGeom>
          <a:ln w="12700" cmpd="sng">
            <a:solidFill>
              <a:srgbClr val="343E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OPA Logo_Secondary.png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14350"/>
            <a:ext cx="1066892" cy="5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4" r:id="rId3"/>
    <p:sldLayoutId id="2147483698" r:id="rId4"/>
    <p:sldLayoutId id="2147483699" r:id="rId5"/>
    <p:sldLayoutId id="2147483679" r:id="rId6"/>
    <p:sldLayoutId id="2147483688" r:id="rId7"/>
    <p:sldLayoutId id="2147483703" r:id="rId8"/>
    <p:sldLayoutId id="2147483686" r:id="rId9"/>
    <p:sldLayoutId id="2147483696" r:id="rId10"/>
    <p:sldLayoutId id="2147483684" r:id="rId11"/>
    <p:sldLayoutId id="2147483683" r:id="rId12"/>
    <p:sldLayoutId id="2147483682" r:id="rId13"/>
    <p:sldLayoutId id="2147483680" r:id="rId14"/>
    <p:sldLayoutId id="2147483681" r:id="rId15"/>
    <p:sldLayoutId id="2147483678" r:id="rId16"/>
    <p:sldLayoutId id="2147483705" r:id="rId17"/>
    <p:sldLayoutId id="2147483677" r:id="rId18"/>
    <p:sldLayoutId id="2147483672" r:id="rId19"/>
    <p:sldLayoutId id="2147483697" r:id="rId20"/>
    <p:sldLayoutId id="2147483702" r:id="rId21"/>
    <p:sldLayoutId id="2147483694" r:id="rId22"/>
    <p:sldLayoutId id="2147483671" r:id="rId23"/>
    <p:sldLayoutId id="2147483692" r:id="rId24"/>
    <p:sldLayoutId id="2147483669" r:id="rId25"/>
    <p:sldLayoutId id="2147483667" r:id="rId26"/>
    <p:sldLayoutId id="2147483701" r:id="rId27"/>
    <p:sldLayoutId id="2147483693" r:id="rId28"/>
    <p:sldLayoutId id="2147483665" r:id="rId29"/>
    <p:sldLayoutId id="2147483664" r:id="rId30"/>
    <p:sldLayoutId id="2147483700" r:id="rId31"/>
    <p:sldLayoutId id="2147483666" r:id="rId32"/>
    <p:sldLayoutId id="2147483660" r:id="rId33"/>
    <p:sldLayoutId id="2147483651" r:id="rId34"/>
    <p:sldLayoutId id="2147483652" r:id="rId35"/>
    <p:sldLayoutId id="2147483653" r:id="rId36"/>
    <p:sldLayoutId id="2147483654" r:id="rId37"/>
    <p:sldLayoutId id="2147483695" r:id="rId38"/>
    <p:sldLayoutId id="2147483655" r:id="rId39"/>
  </p:sldLayoutIdLst>
  <p:transition spd="slow">
    <p:pull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200" b="0" kern="1200">
          <a:solidFill>
            <a:srgbClr val="343E48"/>
          </a:solidFill>
          <a:latin typeface="Lato Regular"/>
          <a:ea typeface="Calibri"/>
          <a:cs typeface="Lato Regular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>
              <a:lumMod val="65000"/>
            </a:schemeClr>
          </a:solidFill>
          <a:latin typeface="Calibri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bg1">
              <a:lumMod val="65000"/>
            </a:schemeClr>
          </a:solidFill>
          <a:latin typeface="Calibri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bg1">
              <a:lumMod val="65000"/>
            </a:schemeClr>
          </a:solidFill>
          <a:latin typeface="Calibri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bg1">
              <a:lumMod val="65000"/>
            </a:schemeClr>
          </a:solidFill>
          <a:latin typeface="Calibri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bg1">
              <a:lumMod val="65000"/>
            </a:schemeClr>
          </a:solidFill>
          <a:latin typeface="Calibri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06-513_0046.psd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9" b="208"/>
          <a:stretch/>
        </p:blipFill>
        <p:spPr>
          <a:xfrm>
            <a:off x="0" y="0"/>
            <a:ext cx="9144000" cy="4711700"/>
          </a:xfrm>
        </p:spPr>
      </p:pic>
      <p:sp>
        <p:nvSpPr>
          <p:cNvPr id="5" name="Rectangle 4"/>
          <p:cNvSpPr/>
          <p:nvPr/>
        </p:nvSpPr>
        <p:spPr>
          <a:xfrm>
            <a:off x="-31750" y="0"/>
            <a:ext cx="9144000" cy="4705350"/>
          </a:xfrm>
          <a:prstGeom prst="rect">
            <a:avLst/>
          </a:prstGeom>
          <a:solidFill>
            <a:srgbClr val="048BE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latin typeface="Calibri"/>
            </a:endParaRPr>
          </a:p>
        </p:txBody>
      </p:sp>
      <p:cxnSp>
        <p:nvCxnSpPr>
          <p:cNvPr id="17" name="Straight Connector 16"/>
          <p:cNvCxnSpPr>
            <a:stCxn id="5" idx="0"/>
          </p:cNvCxnSpPr>
          <p:nvPr/>
        </p:nvCxnSpPr>
        <p:spPr>
          <a:xfrm>
            <a:off x="4540250" y="0"/>
            <a:ext cx="0" cy="2190750"/>
          </a:xfrm>
          <a:prstGeom prst="line">
            <a:avLst/>
          </a:prstGeom>
          <a:ln w="12700" cap="rnd" cmpd="sng">
            <a:solidFill>
              <a:schemeClr val="bg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19250" y="2266950"/>
            <a:ext cx="6019800" cy="1102519"/>
          </a:xfrm>
        </p:spPr>
        <p:txBody>
          <a:bodyPr>
            <a:normAutofit/>
          </a:bodyPr>
          <a:lstStyle/>
          <a:p>
            <a:pPr algn="ctr"/>
            <a:r>
              <a:rPr lang="en-JM" sz="2400" dirty="0">
                <a:solidFill>
                  <a:schemeClr val="bg1"/>
                </a:solidFill>
                <a:latin typeface="Lato Black"/>
                <a:cs typeface="Lato Black"/>
              </a:rPr>
              <a:t>Secretaries Report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695450" y="2952750"/>
            <a:ext cx="5867400" cy="451044"/>
          </a:xfrm>
        </p:spPr>
        <p:txBody>
          <a:bodyPr>
            <a:noAutofit/>
          </a:bodyPr>
          <a:lstStyle/>
          <a:p>
            <a:r>
              <a:rPr lang="en-JM" sz="1200" dirty="0">
                <a:solidFill>
                  <a:schemeClr val="bg1"/>
                </a:solidFill>
                <a:latin typeface="Lato Regular"/>
                <a:cs typeface="Lato Regular"/>
              </a:rPr>
              <a:t>29</a:t>
            </a:r>
            <a:r>
              <a:rPr lang="en-JM" sz="1200" baseline="30000" dirty="0">
                <a:solidFill>
                  <a:schemeClr val="bg1"/>
                </a:solidFill>
                <a:latin typeface="Lato Regular"/>
                <a:cs typeface="Lato Regular"/>
              </a:rPr>
              <a:t>th</a:t>
            </a:r>
            <a:r>
              <a:rPr lang="en-JM" sz="1200" dirty="0">
                <a:solidFill>
                  <a:schemeClr val="bg1"/>
                </a:solidFill>
                <a:latin typeface="Lato Regular"/>
                <a:cs typeface="Lato Regular"/>
              </a:rPr>
              <a:t> World Assembly Update</a:t>
            </a:r>
          </a:p>
          <a:p>
            <a:endParaRPr lang="en-JM" i="1" dirty="0">
              <a:solidFill>
                <a:srgbClr val="343E48"/>
              </a:solidFill>
              <a:latin typeface="Lato Regular"/>
              <a:cs typeface="Lato Regular"/>
            </a:endParaRPr>
          </a:p>
          <a:p>
            <a:r>
              <a:rPr lang="en-JM" i="1" dirty="0">
                <a:solidFill>
                  <a:srgbClr val="343E48"/>
                </a:solidFill>
                <a:latin typeface="Lato Regular"/>
                <a:cs typeface="Lato Regular"/>
              </a:rPr>
              <a:t>Secretary General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619250" y="1809750"/>
            <a:ext cx="60198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b="0" kern="1200">
                <a:solidFill>
                  <a:srgbClr val="343E48"/>
                </a:solidFill>
                <a:latin typeface="Lato Regular"/>
                <a:ea typeface="Calibri"/>
                <a:cs typeface="Lato Regular"/>
              </a:defRPr>
            </a:lvl1pPr>
          </a:lstStyle>
          <a:p>
            <a:r>
              <a:rPr lang="en-JM" sz="4000" i="1" kern="0" spc="-50" dirty="0">
                <a:latin typeface="Lato Black"/>
                <a:cs typeface="Lato Black"/>
              </a:rPr>
              <a:t>IAOPA</a:t>
            </a:r>
          </a:p>
        </p:txBody>
      </p:sp>
    </p:spTree>
    <p:extLst>
      <p:ext uri="{BB962C8B-B14F-4D97-AF65-F5344CB8AC3E}">
        <p14:creationId xmlns:p14="http://schemas.microsoft.com/office/powerpoint/2010/main" val="34672760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1287213"/>
            <a:ext cx="7543800" cy="2971802"/>
          </a:xfrm>
        </p:spPr>
        <p:txBody>
          <a:bodyPr>
            <a:no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IAOPA Regional Elections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IAOPA Rebranding Continues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IAOPA Europe MOU with EUROCAE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Continued advocacy at ICAO, 39</a:t>
            </a:r>
            <a:r>
              <a:rPr lang="en-US" sz="1800" baseline="30000" dirty="0">
                <a:solidFill>
                  <a:schemeClr val="tx1"/>
                </a:solidFill>
              </a:rPr>
              <a:t>th</a:t>
            </a:r>
            <a:r>
              <a:rPr lang="en-US" sz="1800" dirty="0">
                <a:solidFill>
                  <a:schemeClr val="tx1"/>
                </a:solidFill>
              </a:rPr>
              <a:t> World Assembly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Increased activity with JARUS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Billing automated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European Regional meetings and work with EU Commission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EASA General Aviation Roadshows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IACO and European reports expand on work being accomplished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1314450" lvl="2" indent="-457200">
              <a:defRPr/>
            </a:pPr>
            <a:endParaRPr lang="en-US" sz="1700" dirty="0"/>
          </a:p>
          <a:p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US" sz="2200" dirty="0">
                <a:solidFill>
                  <a:srgbClr val="343749"/>
                </a:solidFill>
                <a:latin typeface="Lato Regular"/>
                <a:ea typeface="Calibri"/>
                <a:cs typeface="Lato Regular"/>
              </a:rPr>
              <a:t>Key Developments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495300"/>
            <a:ext cx="5029200" cy="32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048BE6"/>
                </a:solidFill>
                <a:latin typeface="Lato Regular"/>
                <a:cs typeface="Lato Regular"/>
              </a:rPr>
              <a:t>IAOPA Secretary General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08237"/>
            <a:ext cx="1371600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967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731"/>
            <a:ext cx="7543800" cy="2971802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IAOPA Rebranding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IAOPA Web upgrades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Improve Regional Cooperation</a:t>
            </a:r>
          </a:p>
          <a:p>
            <a:pPr marL="1314450" lvl="2" indent="-457200">
              <a:defRPr/>
            </a:pPr>
            <a:r>
              <a:rPr lang="en-US" sz="1700" dirty="0">
                <a:solidFill>
                  <a:schemeClr val="tx1"/>
                </a:solidFill>
              </a:rPr>
              <a:t>Grow Africa Region</a:t>
            </a:r>
          </a:p>
          <a:p>
            <a:pPr marL="1314450" lvl="2" indent="-457200">
              <a:defRPr/>
            </a:pPr>
            <a:r>
              <a:rPr lang="en-US" sz="1700" dirty="0">
                <a:solidFill>
                  <a:schemeClr val="tx1"/>
                </a:solidFill>
              </a:rPr>
              <a:t>South America</a:t>
            </a:r>
          </a:p>
          <a:p>
            <a:pPr marL="1314450" lvl="2" indent="-457200">
              <a:defRPr/>
            </a:pPr>
            <a:r>
              <a:rPr lang="en-US" sz="1700" dirty="0">
                <a:solidFill>
                  <a:schemeClr val="tx1"/>
                </a:solidFill>
              </a:rPr>
              <a:t>Improve communication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Implement AOPA Global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Automate record keeping and internal communications</a:t>
            </a:r>
          </a:p>
          <a:p>
            <a:pPr marL="457200" lvl="1" indent="0">
              <a:buNone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1314450" lvl="2" indent="-457200">
              <a:defRPr/>
            </a:pPr>
            <a:endParaRPr lang="en-US" sz="1700" dirty="0"/>
          </a:p>
          <a:p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US" sz="2200" dirty="0">
                <a:solidFill>
                  <a:srgbClr val="343749"/>
                </a:solidFill>
                <a:latin typeface="Lato Regular"/>
                <a:ea typeface="Calibri"/>
                <a:cs typeface="Lato Regular"/>
              </a:rPr>
              <a:t>Way Forward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495300"/>
            <a:ext cx="5029200" cy="32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048BE6"/>
                </a:solidFill>
                <a:latin typeface="Lato Regular"/>
                <a:cs typeface="Lato Regular"/>
              </a:rPr>
              <a:t>IAOPA Secretary General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08237"/>
            <a:ext cx="1371600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568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7543800" cy="2971802"/>
          </a:xfrm>
        </p:spPr>
        <p:txBody>
          <a:bodyPr>
            <a:noAutofit/>
          </a:bodyPr>
          <a:lstStyle/>
          <a:p>
            <a:pPr marL="457200" lvl="1" indent="0">
              <a:buNone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1314450" lvl="2" indent="-457200">
              <a:defRPr/>
            </a:pPr>
            <a:endParaRPr lang="en-US" sz="1700" dirty="0"/>
          </a:p>
          <a:p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US" sz="2200" dirty="0">
                <a:solidFill>
                  <a:srgbClr val="343749"/>
                </a:solidFill>
                <a:latin typeface="Lato Regular"/>
                <a:ea typeface="Calibri"/>
                <a:cs typeface="Lato Regular"/>
              </a:rPr>
              <a:t>Questions?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495300"/>
            <a:ext cx="5029200" cy="32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048BE6"/>
                </a:solidFill>
                <a:latin typeface="Lato Regular"/>
                <a:cs typeface="Lato Regular"/>
              </a:rPr>
              <a:t>IAOPA Secretary General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08237"/>
            <a:ext cx="1371600" cy="693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B1741A-7AE5-453E-80E2-B4D2BE8D9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47750"/>
            <a:ext cx="5410200" cy="338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63248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76350"/>
            <a:ext cx="7543800" cy="2971802"/>
          </a:xfrm>
        </p:spPr>
        <p:txBody>
          <a:bodyPr>
            <a:no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IAOPA continues to grow number of affiliates worldwide</a:t>
            </a:r>
          </a:p>
          <a:p>
            <a:pPr marL="1314450" lvl="2" indent="-457200">
              <a:defRPr/>
            </a:pPr>
            <a:r>
              <a:rPr lang="en-US" sz="1700" dirty="0">
                <a:solidFill>
                  <a:schemeClr val="tx1"/>
                </a:solidFill>
              </a:rPr>
              <a:t>2016</a:t>
            </a:r>
            <a:endParaRPr lang="en-US" sz="1650" dirty="0">
              <a:solidFill>
                <a:schemeClr val="tx1"/>
              </a:solidFill>
            </a:endParaRPr>
          </a:p>
          <a:p>
            <a:pPr marL="1771650" lvl="3" indent="-457200">
              <a:defRPr/>
            </a:pPr>
            <a:r>
              <a:rPr lang="en-US" sz="1650" dirty="0">
                <a:solidFill>
                  <a:schemeClr val="tx1"/>
                </a:solidFill>
              </a:rPr>
              <a:t>AOPA Moldova, 75</a:t>
            </a:r>
            <a:r>
              <a:rPr lang="en-US" sz="1650" baseline="30000" dirty="0">
                <a:solidFill>
                  <a:schemeClr val="tx1"/>
                </a:solidFill>
              </a:rPr>
              <a:t>th</a:t>
            </a:r>
            <a:r>
              <a:rPr lang="en-US" sz="1650" dirty="0">
                <a:solidFill>
                  <a:schemeClr val="tx1"/>
                </a:solidFill>
              </a:rPr>
              <a:t> Affiliate</a:t>
            </a:r>
          </a:p>
          <a:p>
            <a:pPr marL="1771650" lvl="3" indent="-457200">
              <a:defRPr/>
            </a:pPr>
            <a:r>
              <a:rPr lang="en-US" sz="1650" dirty="0">
                <a:solidFill>
                  <a:schemeClr val="tx1"/>
                </a:solidFill>
              </a:rPr>
              <a:t>AOPA Qatar, 76</a:t>
            </a:r>
            <a:r>
              <a:rPr lang="en-US" sz="1650" baseline="30000" dirty="0">
                <a:solidFill>
                  <a:schemeClr val="tx1"/>
                </a:solidFill>
              </a:rPr>
              <a:t>th</a:t>
            </a:r>
            <a:r>
              <a:rPr lang="en-US" sz="1650" dirty="0">
                <a:solidFill>
                  <a:schemeClr val="tx1"/>
                </a:solidFill>
              </a:rPr>
              <a:t> Affiliate</a:t>
            </a:r>
          </a:p>
          <a:p>
            <a:pPr marL="1771650" lvl="3" indent="-457200">
              <a:defRPr/>
            </a:pPr>
            <a:r>
              <a:rPr lang="en-US" sz="1650" dirty="0">
                <a:solidFill>
                  <a:schemeClr val="tx1"/>
                </a:solidFill>
              </a:rPr>
              <a:t>AOPA Indonesia, 77</a:t>
            </a:r>
            <a:r>
              <a:rPr lang="en-US" sz="1650" baseline="30000" dirty="0">
                <a:solidFill>
                  <a:schemeClr val="tx1"/>
                </a:solidFill>
              </a:rPr>
              <a:t>th</a:t>
            </a:r>
            <a:r>
              <a:rPr lang="en-US" sz="1650" dirty="0">
                <a:solidFill>
                  <a:schemeClr val="tx1"/>
                </a:solidFill>
              </a:rPr>
              <a:t> Affiliate</a:t>
            </a:r>
          </a:p>
          <a:p>
            <a:pPr marL="1771650" lvl="3" indent="-457200">
              <a:defRPr/>
            </a:pPr>
            <a:r>
              <a:rPr lang="en-US" sz="1650" dirty="0">
                <a:solidFill>
                  <a:schemeClr val="tx1"/>
                </a:solidFill>
              </a:rPr>
              <a:t>AOPA Costa Rica, 78</a:t>
            </a:r>
            <a:r>
              <a:rPr lang="en-US" sz="1650" baseline="30000" dirty="0">
                <a:solidFill>
                  <a:schemeClr val="tx1"/>
                </a:solidFill>
              </a:rPr>
              <a:t>th</a:t>
            </a:r>
            <a:r>
              <a:rPr lang="en-US" sz="1650" dirty="0">
                <a:solidFill>
                  <a:schemeClr val="tx1"/>
                </a:solidFill>
              </a:rPr>
              <a:t> Affiliate</a:t>
            </a:r>
          </a:p>
          <a:p>
            <a:pPr marL="1314450" lvl="2" indent="-457200">
              <a:defRPr/>
            </a:pPr>
            <a:r>
              <a:rPr lang="en-US" sz="1700" dirty="0">
                <a:solidFill>
                  <a:schemeClr val="tx1"/>
                </a:solidFill>
              </a:rPr>
              <a:t>2017</a:t>
            </a:r>
          </a:p>
          <a:p>
            <a:pPr marL="1771650" lvl="3" indent="-457200">
              <a:defRPr/>
            </a:pPr>
            <a:r>
              <a:rPr lang="en-US" sz="1650" dirty="0">
                <a:solidFill>
                  <a:schemeClr val="tx1"/>
                </a:solidFill>
              </a:rPr>
              <a:t>AOPA Belarus, 79</a:t>
            </a:r>
            <a:r>
              <a:rPr lang="en-US" sz="1650" baseline="30000" dirty="0">
                <a:solidFill>
                  <a:schemeClr val="tx1"/>
                </a:solidFill>
              </a:rPr>
              <a:t>th</a:t>
            </a:r>
            <a:r>
              <a:rPr lang="en-US" sz="1650" dirty="0">
                <a:solidFill>
                  <a:schemeClr val="tx1"/>
                </a:solidFill>
              </a:rPr>
              <a:t> Affiliate</a:t>
            </a:r>
          </a:p>
          <a:p>
            <a:pPr marL="1771650" lvl="3" indent="-457200">
              <a:defRPr/>
            </a:pPr>
            <a:r>
              <a:rPr lang="en-US" sz="1650" dirty="0">
                <a:solidFill>
                  <a:schemeClr val="tx1"/>
                </a:solidFill>
              </a:rPr>
              <a:t>AOPA Belgium and AOPA Pakistan reconstituted</a:t>
            </a:r>
          </a:p>
          <a:p>
            <a:pPr marL="1771650" lvl="3" indent="-457200">
              <a:defRPr/>
            </a:pPr>
            <a:r>
              <a:rPr lang="en-US" sz="1650" dirty="0">
                <a:solidFill>
                  <a:schemeClr val="tx1"/>
                </a:solidFill>
              </a:rPr>
              <a:t>Working with Kenya, Monaco, and Hungary on reconstitution</a:t>
            </a:r>
            <a:endParaRPr lang="en-US" sz="1700" dirty="0">
              <a:solidFill>
                <a:schemeClr val="tx1"/>
              </a:solidFill>
            </a:endParaRPr>
          </a:p>
          <a:p>
            <a:pPr marL="1314450" lvl="2" indent="-457200">
              <a:defRPr/>
            </a:pPr>
            <a:endParaRPr lang="en-US" sz="1700" dirty="0">
              <a:solidFill>
                <a:schemeClr val="tx1"/>
              </a:solidFill>
            </a:endParaRPr>
          </a:p>
          <a:p>
            <a:endParaRPr lang="en-US" sz="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JM" sz="2200" dirty="0">
                <a:solidFill>
                  <a:srgbClr val="343749"/>
                </a:solidFill>
                <a:latin typeface="Lato Regular"/>
                <a:ea typeface="Calibri"/>
                <a:cs typeface="Lato Regular"/>
              </a:rPr>
              <a:t>Secretaries Report World Assembly Update</a:t>
            </a:r>
            <a:endParaRPr lang="en-US" sz="2200" dirty="0">
              <a:solidFill>
                <a:srgbClr val="343749"/>
              </a:solidFill>
              <a:latin typeface="Lato Regular"/>
              <a:ea typeface="Calibri"/>
              <a:cs typeface="Lato Regular"/>
            </a:endParaRP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495300"/>
            <a:ext cx="5029200" cy="32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048BE6"/>
                </a:solidFill>
                <a:latin typeface="Lato Regular"/>
                <a:cs typeface="Lato Regular"/>
              </a:rPr>
              <a:t>IAOPA Secretary General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08237"/>
            <a:ext cx="1371600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207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JM" sz="2200" dirty="0">
                <a:solidFill>
                  <a:srgbClr val="343749"/>
                </a:solidFill>
                <a:latin typeface="Lato Regular"/>
                <a:ea typeface="Calibri"/>
                <a:cs typeface="Lato Regular"/>
              </a:rPr>
              <a:t>Membership</a:t>
            </a:r>
            <a:endParaRPr lang="en-US" sz="2200" dirty="0">
              <a:solidFill>
                <a:srgbClr val="343749"/>
              </a:solidFill>
              <a:latin typeface="Lato Regular"/>
              <a:ea typeface="Calibri"/>
              <a:cs typeface="Lato Regular"/>
            </a:endParaRP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495300"/>
            <a:ext cx="5029200" cy="32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048BE6"/>
                </a:solidFill>
                <a:latin typeface="Lato Regular"/>
                <a:cs typeface="Lato Regular"/>
              </a:rPr>
              <a:t>IAOPA Secretary General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08237"/>
            <a:ext cx="1371600" cy="69342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45B676-F470-4B2F-8512-8035CAB0F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271587"/>
            <a:ext cx="4191000" cy="2722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D63B19-A501-4D11-9FAA-251DB6D94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271587"/>
            <a:ext cx="4023261" cy="272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58113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4947"/>
            <a:ext cx="7543800" cy="3669030"/>
          </a:xfrm>
        </p:spPr>
        <p:txBody>
          <a:bodyPr>
            <a:no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2016</a:t>
            </a:r>
          </a:p>
          <a:p>
            <a:pPr marL="1257300" lvl="2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AOPA Belize: President – Max Heatherington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AOPA Costa Rica (Provisional): President – Rafael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Oreamuno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(1</a:t>
            </a:r>
            <a:r>
              <a:rPr lang="en-US" sz="1000" baseline="30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AOPA France: President – Emmanuel Davidson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AOPA Iceland: President – Haraldur Unason Diego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AOPA Indonesia (Provisional):</a:t>
            </a: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Chairman - Girardi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Soejatman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(1</a:t>
            </a:r>
            <a:r>
              <a:rPr lang="en-US" sz="1000" baseline="30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AOPA Israel: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Chairperson – Nathan Sharon 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AOPA Lithuania: President – Mr.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Benas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Laurinaitis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AOPA Malta: President – Chris Ebejer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AOPA Moldova: President – Captain Andrei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Baidetkl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(1</a:t>
            </a:r>
            <a:r>
              <a:rPr lang="en-US" sz="1000" baseline="30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AOPA Namibia: President – Philip Ellis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AOPA Norway: President: Tom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Roren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AOPA Qatar (Provisional): Chairman - Sheikh Mansoor Al-Thani (1</a:t>
            </a:r>
            <a:r>
              <a:rPr lang="en-US" sz="1000" baseline="30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2" indent="-454025"/>
            <a:r>
              <a:rPr lang="en-US" sz="1700" dirty="0">
                <a:solidFill>
                  <a:schemeClr val="tx1"/>
                </a:solidFill>
              </a:rPr>
              <a:t>2017</a:t>
            </a:r>
          </a:p>
          <a:p>
            <a:pPr marL="1257300" lvl="2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AOPA Belarus: President –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Alexandr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Tsenter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(1</a:t>
            </a:r>
            <a:r>
              <a:rPr lang="en-US" sz="1000" baseline="30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AOPA Belize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President – Brian Dueck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AOPA Bulgaria: President - Dr George Ignatov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AOPA‑Cyprus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President - Vasilis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Koushappas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AOPA-India: President - Col (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Retd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Rampal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Suhag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AOPA Lithuania: President -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Benas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Laurinaitis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AOPA Philippines: Secretary General –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Gomeriano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Amurao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AOPA Saudi Arabia: Executive Director – Captain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Ayed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Alkasme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 lvl="2"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AOPA-Slovenia: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Chairman</a:t>
            </a: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-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Mihael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Matevzic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 lvl="3" indent="-454025"/>
            <a:endParaRPr lang="en-US" sz="165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050" dirty="0"/>
          </a:p>
          <a:p>
            <a:pPr marL="1314450" lvl="2" indent="-457200">
              <a:defRPr/>
            </a:pPr>
            <a:endParaRPr lang="en-US" sz="1700" dirty="0"/>
          </a:p>
          <a:p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952750" y="133350"/>
            <a:ext cx="428625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JM" sz="2200" dirty="0">
                <a:solidFill>
                  <a:srgbClr val="343749"/>
                </a:solidFill>
                <a:latin typeface="Lato Regular"/>
                <a:ea typeface="Calibri"/>
                <a:cs typeface="Lato Regular"/>
              </a:rPr>
              <a:t>Affiliate Leadership Changes</a:t>
            </a:r>
            <a:endParaRPr lang="en-US" sz="2200" dirty="0">
              <a:solidFill>
                <a:srgbClr val="343749"/>
              </a:solidFill>
              <a:latin typeface="Lato Regular"/>
              <a:ea typeface="Calibri"/>
              <a:cs typeface="Lato Regular"/>
            </a:endParaRP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495300"/>
            <a:ext cx="5029200" cy="32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048BE6"/>
                </a:solidFill>
                <a:latin typeface="Lato Regular"/>
                <a:cs typeface="Lato Regular"/>
              </a:rPr>
              <a:t>IAOPA Secretary General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08237"/>
            <a:ext cx="1371600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203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8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8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8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8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8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8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8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8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8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276350"/>
            <a:ext cx="7543800" cy="2971802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IAOPA Headquarters produced and distributed monthly newsletter</a:t>
            </a:r>
          </a:p>
          <a:p>
            <a:pPr marL="1314450" lvl="2" indent="-457200">
              <a:defRPr/>
            </a:pPr>
            <a:r>
              <a:rPr lang="en-US" sz="1600" dirty="0">
                <a:solidFill>
                  <a:schemeClr val="tx1"/>
                </a:solidFill>
              </a:rPr>
              <a:t>Distribution to affiliates for retransmission to members.</a:t>
            </a:r>
          </a:p>
          <a:p>
            <a:pPr marL="1314450" lvl="2" indent="-457200">
              <a:defRPr/>
            </a:pPr>
            <a:r>
              <a:rPr lang="en-US" sz="1600" dirty="0">
                <a:solidFill>
                  <a:schemeClr val="tx1"/>
                </a:solidFill>
              </a:rPr>
              <a:t>Affiliates post on Website for viewing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Press Releases:</a:t>
            </a:r>
          </a:p>
          <a:p>
            <a:pPr lvl="2">
              <a:defRPr/>
            </a:pPr>
            <a:r>
              <a:rPr lang="en-US" sz="1600" dirty="0">
                <a:solidFill>
                  <a:schemeClr val="tx1"/>
                </a:solidFill>
              </a:rPr>
              <a:t>AOPA Moldova</a:t>
            </a:r>
          </a:p>
          <a:p>
            <a:pPr lvl="2">
              <a:defRPr/>
            </a:pPr>
            <a:r>
              <a:rPr lang="en-US" sz="1600" dirty="0">
                <a:solidFill>
                  <a:schemeClr val="tx1"/>
                </a:solidFill>
              </a:rPr>
              <a:t>IAOPA Rebranding</a:t>
            </a:r>
          </a:p>
          <a:p>
            <a:pPr lvl="2">
              <a:defRPr/>
            </a:pPr>
            <a:r>
              <a:rPr lang="en-US" sz="1600" dirty="0">
                <a:solidFill>
                  <a:schemeClr val="tx1"/>
                </a:solidFill>
              </a:rPr>
              <a:t>AOPA Belarus</a:t>
            </a:r>
          </a:p>
          <a:p>
            <a:pPr lvl="2">
              <a:defRPr/>
            </a:pPr>
            <a:r>
              <a:rPr lang="en-US" sz="1600" dirty="0">
                <a:solidFill>
                  <a:schemeClr val="tx1"/>
                </a:solidFill>
              </a:rPr>
              <a:t>EUROCAE MOU</a:t>
            </a:r>
          </a:p>
          <a:p>
            <a:pPr marL="1314450" lvl="2" indent="-457200">
              <a:defRPr/>
            </a:pPr>
            <a:endParaRPr lang="en-US" sz="1700" dirty="0"/>
          </a:p>
          <a:p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US" sz="2200" dirty="0">
                <a:solidFill>
                  <a:srgbClr val="343749"/>
                </a:solidFill>
                <a:latin typeface="Lato Regular"/>
                <a:ea typeface="Calibri"/>
                <a:cs typeface="Lato Regular"/>
              </a:rPr>
              <a:t>Communications and Media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495300"/>
            <a:ext cx="5029200" cy="32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048BE6"/>
                </a:solidFill>
                <a:latin typeface="Lato Regular"/>
                <a:cs typeface="Lato Regular"/>
              </a:rPr>
              <a:t>IAOPA Secretary General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08237"/>
            <a:ext cx="1371600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929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1287213"/>
            <a:ext cx="7543800" cy="2971802"/>
          </a:xfrm>
        </p:spPr>
        <p:txBody>
          <a:bodyPr>
            <a:no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</a:rPr>
              <a:t>IAOPA Regional Elections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IAOPA Rebranding Continues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IAOPA Europe MOU with EUROCAE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Continued advocacy at ICAO, 39</a:t>
            </a:r>
            <a:r>
              <a:rPr lang="en-US" sz="1800" baseline="30000" dirty="0">
                <a:solidFill>
                  <a:schemeClr val="tx1"/>
                </a:solidFill>
              </a:rPr>
              <a:t>th</a:t>
            </a:r>
            <a:r>
              <a:rPr lang="en-US" sz="1800" dirty="0">
                <a:solidFill>
                  <a:schemeClr val="tx1"/>
                </a:solidFill>
              </a:rPr>
              <a:t> World Assembly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Increased activity with JARUS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Billing automated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European Regional meetings and work with EU Commission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EASA General Aviation Roadshows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IACO and European reports expand on work being accomplished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1314450" lvl="2" indent="-457200">
              <a:defRPr/>
            </a:pPr>
            <a:endParaRPr lang="en-US" sz="1700" dirty="0"/>
          </a:p>
          <a:p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US" sz="2200" dirty="0">
                <a:solidFill>
                  <a:srgbClr val="343749"/>
                </a:solidFill>
                <a:latin typeface="Lato Regular"/>
                <a:ea typeface="Calibri"/>
                <a:cs typeface="Lato Regular"/>
              </a:rPr>
              <a:t>Key Developments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495300"/>
            <a:ext cx="5029200" cy="32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048BE6"/>
                </a:solidFill>
                <a:latin typeface="Lato Regular"/>
                <a:cs typeface="Lato Regular"/>
              </a:rPr>
              <a:t>IAOPA Secretary General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08237"/>
            <a:ext cx="1371600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759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US" sz="2200" dirty="0">
                <a:solidFill>
                  <a:srgbClr val="343749"/>
                </a:solidFill>
                <a:latin typeface="Lato Regular"/>
                <a:ea typeface="Calibri"/>
                <a:cs typeface="Lato Regular"/>
              </a:rPr>
              <a:t>Key Developments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495300"/>
            <a:ext cx="5029200" cy="32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048BE6"/>
                </a:solidFill>
                <a:latin typeface="Lato Regular"/>
                <a:cs typeface="Lato Regular"/>
              </a:rPr>
              <a:t>IAOPA Secretary General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08237"/>
            <a:ext cx="1371600" cy="693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9C03C1-3B9A-4ECD-94AA-D2F7A7137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7" y="1093038"/>
            <a:ext cx="7167563" cy="389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92467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1287213"/>
            <a:ext cx="7543800" cy="2971802"/>
          </a:xfrm>
        </p:spPr>
        <p:txBody>
          <a:bodyPr>
            <a:no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IAOPA Regional Elections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</a:rPr>
              <a:t>IAOPA Rebranding Continues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IAOPA Europe MOU with EUROCAE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Continued advocacy at ICAO, 39</a:t>
            </a:r>
            <a:r>
              <a:rPr lang="en-US" sz="1800" baseline="30000" dirty="0">
                <a:solidFill>
                  <a:schemeClr val="tx1"/>
                </a:solidFill>
              </a:rPr>
              <a:t>th</a:t>
            </a:r>
            <a:r>
              <a:rPr lang="en-US" sz="1800" dirty="0">
                <a:solidFill>
                  <a:schemeClr val="tx1"/>
                </a:solidFill>
              </a:rPr>
              <a:t> World Assembly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Increased activity with JARUS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Billing automated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European Regional meetings and work with EU Commission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EASA General Aviation Roadshows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IACO and European reports expand on work being accomplished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1314450" lvl="2" indent="-457200">
              <a:defRPr/>
            </a:pPr>
            <a:endParaRPr lang="en-US" sz="1700" dirty="0"/>
          </a:p>
          <a:p>
            <a:endParaRPr lang="en-US" sz="800" dirty="0">
              <a:latin typeface="Calibri"/>
              <a:cs typeface="Calibri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US" sz="2200" dirty="0">
                <a:solidFill>
                  <a:srgbClr val="343749"/>
                </a:solidFill>
                <a:latin typeface="Lato Regular"/>
                <a:ea typeface="Calibri"/>
                <a:cs typeface="Lato Regular"/>
              </a:rPr>
              <a:t>Key Developments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495300"/>
            <a:ext cx="5029200" cy="32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048BE6"/>
                </a:solidFill>
                <a:latin typeface="Lato Regular"/>
                <a:cs typeface="Lato Regular"/>
              </a:rPr>
              <a:t>IAOPA Secretary General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08237"/>
            <a:ext cx="1371600" cy="6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02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457200" y="419100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17252F"/>
                </a:solidFill>
                <a:latin typeface="Roboto Light"/>
                <a:ea typeface="Roboto Condensed Regular"/>
                <a:cs typeface="Roboto Light"/>
              </a:defRPr>
            </a:lvl1pPr>
          </a:lstStyle>
          <a:p>
            <a:r>
              <a:rPr lang="en-US" sz="2200" dirty="0">
                <a:solidFill>
                  <a:srgbClr val="343749"/>
                </a:solidFill>
                <a:latin typeface="Lato Regular"/>
                <a:ea typeface="Calibri"/>
                <a:cs typeface="Lato Regular"/>
              </a:rPr>
              <a:t>Key Developments - Rebranding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495300"/>
            <a:ext cx="5029200" cy="32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kern="0" spc="300" dirty="0">
                <a:solidFill>
                  <a:srgbClr val="048BE6"/>
                </a:solidFill>
                <a:latin typeface="Lato Regular"/>
                <a:cs typeface="Lato Regular"/>
              </a:rPr>
              <a:t>IAOPA Secretary General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08237"/>
            <a:ext cx="1371600" cy="693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0D4A64-56D1-40D3-9FB2-FBE01E1AF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352549"/>
            <a:ext cx="2895600" cy="28217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4A6B94-71E0-49B1-BCA8-053087B98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276350"/>
            <a:ext cx="2415571" cy="3581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5364C3-FA2D-4525-BDBB-AED63BFD3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484" y="1276351"/>
            <a:ext cx="2543175" cy="365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629D1D-9E41-4E34-B800-898588666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293" y="4310973"/>
            <a:ext cx="1001107" cy="70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79AFF7-4A49-40EA-8B9A-AC5EB7887C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1" y="4522189"/>
            <a:ext cx="990600" cy="4427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32AC93-82BE-48B7-A331-B59B536A39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1627" y="4304928"/>
            <a:ext cx="1023973" cy="6433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51E54A-AE47-4CCC-928C-0E520E671B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8296" y="451371"/>
            <a:ext cx="1316376" cy="77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62285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Theme">
  <a:themeElements>
    <a:clrScheme name="Business Template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157366</TotalTime>
  <Words>457</Words>
  <Application>Microsoft Office PowerPoint</Application>
  <PresentationFormat>On-screen Show (16:9)</PresentationFormat>
  <Paragraphs>112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Calibri</vt:lpstr>
      <vt:lpstr>Courier New</vt:lpstr>
      <vt:lpstr>Franklin Gothic Medium</vt:lpstr>
      <vt:lpstr>Futura LT Book</vt:lpstr>
      <vt:lpstr>Lato Black</vt:lpstr>
      <vt:lpstr>Lato Light</vt:lpstr>
      <vt:lpstr>Lato Regular</vt:lpstr>
      <vt:lpstr>Mission Gothic Regular</vt:lpstr>
      <vt:lpstr>Nexa Bold</vt:lpstr>
      <vt:lpstr>Open Sans</vt:lpstr>
      <vt:lpstr>Open Sans bold</vt:lpstr>
      <vt:lpstr>PT Sans</vt:lpstr>
      <vt:lpstr>Sketch Rockwell</vt:lpstr>
      <vt:lpstr>Times New Roman</vt:lpstr>
      <vt:lpstr>Office Theme</vt:lpstr>
      <vt:lpstr>Secretaries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adrienne.reynolds</dc:creator>
  <cp:lastModifiedBy>Spence, Craig</cp:lastModifiedBy>
  <cp:revision>746</cp:revision>
  <cp:lastPrinted>2018-03-01T18:17:17Z</cp:lastPrinted>
  <dcterms:created xsi:type="dcterms:W3CDTF">2013-04-14T18:18:29Z</dcterms:created>
  <dcterms:modified xsi:type="dcterms:W3CDTF">2018-03-13T15:33:17Z</dcterms:modified>
</cp:coreProperties>
</file>